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A3366-706D-86ED-2223-6778DBDAF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B2D719-A613-1EDE-4AB1-6F818FC92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4B668-049D-5A1B-0489-53F5CF1DB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B3352-492D-E9A8-A4FD-D23CA1B42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849D3-0444-D706-E059-2F1827D2A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35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C94-D64B-3015-5714-913C1E432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775DC-B185-A387-C7EA-47ED81DDB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A0F9E-1277-BA45-4D1A-87FA27D09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C7A11-6A49-D224-4FDD-B5313A3F6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25922-96C8-EEBF-1FF8-94181110B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95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2A40-4EC5-45A0-7098-95310C868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1AC46-50EF-2A97-E707-A2E911701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92CFB-E53F-BDE4-323E-B28FE4F0A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A8822-E5F9-DBCB-22DF-A2737DA1F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69CFF-649A-AFF1-B24C-26D653027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7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71167-A59F-B2FC-54FC-95B3F0652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0B114-2476-148F-86BC-BB09C66A44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958CB-95AD-D61E-422A-FA3E567BC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28F093-676E-84B2-672B-6ADD4E068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A55E0-87AF-6E16-3C69-6E83D062F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992713-9BE8-7BDB-C916-8CDC6105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48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92FB6-4D32-BC59-0373-E66D3E486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5A236-F0C2-21A3-37B4-2A972D1A9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A23FFB-734B-E637-271B-1BA51EA720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CA2D4-F73D-B858-E9A6-9671FC7E7B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B720CF-EA21-39F2-2076-189FF78952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615700-1682-759A-FBDB-EF133F802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E6AA79-AA37-25E6-E9E3-06671D028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6BEA81-E083-4035-B1BA-DC37BE4B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67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5D4BE-43C9-1B1F-0C67-F257A5CB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CF745F-7089-B1B8-B51C-0EAF03712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2CC7C3-ADD1-C27A-AFCF-C5BB34EED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B85E38-DFF4-6F8B-A1F2-EA06159D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5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CDF033-9746-C371-CBF9-53B052CFF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2BF377-F36D-452D-9CE0-76453CDB1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6CA88-951D-8426-D8F7-EB2E2A061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8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DD35-9EA9-2E56-0009-0E8EC041E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97823-40AE-D008-D7AE-6F73C7F05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3437C-E13A-F757-B08E-A9A47046C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510B98-6DB1-82F9-F543-649CB63DB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642DE-B3B0-AF23-1E04-05136005D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2C103F-96AA-CB97-1E40-76286247A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80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DBED8-0017-A3DE-2ACA-452EB653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E21EA0-309B-168A-6266-C7114C9173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60E5C-A297-B231-4280-2EDECE1AF5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5A172-B212-BE81-27FE-9AA177563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234439-6468-6658-363E-E2B646EB8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47A68-54F0-7B70-D4F1-3DE9488BC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571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F5D90-A2B3-5CC8-69F5-736BF21B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806788-ED5D-EFCC-8E03-A1BB4E7CA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F825D-6508-B4B1-8145-D25F31273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32BCB-4500-5794-2B29-5BBF0F60C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B3B5D-6B51-9DFA-3ADC-B4A2A63A6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27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D39F13-C323-D957-DEF7-A5653CDF8C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FFF78B-D68C-2165-C760-38F3F6DB92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4A259-BDE2-249F-8C4A-7AADF37F1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29B86-4D17-5EFF-7AF8-1B70094B3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1F006-E302-C49D-32C0-5307AE69E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4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A87F94-76AA-037F-35C8-D7538D720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ADE5E-F65E-B986-B409-65812C43C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FE15E-EF4C-6B56-9073-66DDE516E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B4EA1-6986-4A09-8496-DDD98AAF22FE}" type="datetimeFigureOut">
              <a:rPr lang="en-US" smtClean="0"/>
              <a:t>10/20/2024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20824-139F-0570-F3A1-9B81D19E47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BC452-0078-EDAB-9F57-5A4461A9E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C1764-EDE1-41F9-A366-47697282E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61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ebp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BA006-4937-EBEA-2FBB-BD8BEB326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385763"/>
            <a:ext cx="9615488" cy="3043237"/>
          </a:xfrm>
        </p:spPr>
        <p:txBody>
          <a:bodyPr>
            <a:normAutofit/>
          </a:bodyPr>
          <a:lstStyle/>
          <a:p>
            <a:b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4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4400" b="1" i="0" u="none" strike="noStrike" baseline="0" dirty="0">
                <a:solidFill>
                  <a:srgbClr val="00FF00"/>
                </a:solidFill>
                <a:latin typeface="Calibri" panose="020F0502020204030204" pitchFamily="34" charset="0"/>
              </a:rPr>
              <a:t>Implementation of Mobile (Pulsed-Laser) Fiber-Optic Sensors for High-Res Lunar Seismicity and Sub-Surface Resource Detection </a:t>
            </a:r>
            <a:endParaRPr lang="en-US" sz="4400" dirty="0">
              <a:solidFill>
                <a:srgbClr val="00FF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57AB05-FA2A-5BE7-DA62-36115D980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00488"/>
            <a:ext cx="9144000" cy="1348845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00FF00"/>
                </a:solidFill>
              </a:rPr>
              <a:t>Distributed Acoustic Sensing (DAS) for Lunar Habitat </a:t>
            </a:r>
            <a:r>
              <a:rPr lang="en-US" sz="3200" u="sng" dirty="0">
                <a:solidFill>
                  <a:srgbClr val="00FF00"/>
                </a:solidFill>
              </a:rPr>
              <a:t>General Safety </a:t>
            </a:r>
            <a:r>
              <a:rPr lang="en-US" sz="3200" dirty="0">
                <a:solidFill>
                  <a:srgbClr val="00FF00"/>
                </a:solidFill>
              </a:rPr>
              <a:t>&amp; </a:t>
            </a:r>
            <a:r>
              <a:rPr lang="en-US" sz="3200" u="sng" dirty="0">
                <a:solidFill>
                  <a:srgbClr val="00FF00"/>
                </a:solidFill>
              </a:rPr>
              <a:t>Lunar Resource Mining</a:t>
            </a:r>
            <a:r>
              <a:rPr lang="en-US" sz="3200" dirty="0">
                <a:solidFill>
                  <a:srgbClr val="00FF00"/>
                </a:solidFill>
              </a:rPr>
              <a:t> – a multi-purpose utility</a:t>
            </a:r>
          </a:p>
          <a:p>
            <a:endParaRPr lang="en-US" sz="3200" dirty="0">
              <a:solidFill>
                <a:srgbClr val="00FF00"/>
              </a:solidFill>
            </a:endParaRPr>
          </a:p>
          <a:p>
            <a:r>
              <a:rPr lang="en-US" sz="2800" dirty="0">
                <a:solidFill>
                  <a:srgbClr val="00FF00"/>
                </a:solidFill>
              </a:rPr>
              <a:t>Proposal &amp; Concept Design: Michael Ricciardi marz62@yahoo.com</a:t>
            </a:r>
          </a:p>
        </p:txBody>
      </p:sp>
    </p:spTree>
    <p:extLst>
      <p:ext uri="{BB962C8B-B14F-4D97-AF65-F5344CB8AC3E}">
        <p14:creationId xmlns:p14="http://schemas.microsoft.com/office/powerpoint/2010/main" val="3825480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3CF980-F527-3823-A4D5-2049159A8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6" y="1055680"/>
            <a:ext cx="6219987" cy="39539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9FB22B-1FC9-2662-8E35-4301346C0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382" y="703785"/>
            <a:ext cx="5362792" cy="46577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D5720D-9F52-3402-0CF2-D80EFDB09A16}"/>
              </a:ext>
            </a:extLst>
          </p:cNvPr>
          <p:cNvSpPr txBox="1"/>
          <p:nvPr/>
        </p:nvSpPr>
        <p:spPr>
          <a:xfrm>
            <a:off x="1071563" y="5614988"/>
            <a:ext cx="1011555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Implementations/Applications of a Pulsed-Laser Fiber-Optic Cable “Interrogator” (source: </a:t>
            </a:r>
            <a:r>
              <a:rPr lang="en-US" sz="2800" i="1" dirty="0">
                <a:solidFill>
                  <a:srgbClr val="FFFF00"/>
                </a:solidFill>
              </a:rPr>
              <a:t>Science – </a:t>
            </a:r>
            <a:r>
              <a:rPr lang="en-US" sz="2800" dirty="0">
                <a:solidFill>
                  <a:srgbClr val="FFFF00"/>
                </a:solidFill>
              </a:rPr>
              <a:t>10 Dec, 2021, pg. 1315)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789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AD5568-665F-FD77-A09C-4D3749FB5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80" y="234097"/>
            <a:ext cx="5579022" cy="4343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EDEA4D-3BFF-8502-464F-E3C26D08F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343" y="234097"/>
            <a:ext cx="5617077" cy="503039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9702E5-0DFA-32ED-0798-0C8026A0F7B3}"/>
              </a:ext>
            </a:extLst>
          </p:cNvPr>
          <p:cNvSpPr txBox="1"/>
          <p:nvPr/>
        </p:nvSpPr>
        <p:spPr>
          <a:xfrm>
            <a:off x="325580" y="5000625"/>
            <a:ext cx="59237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BENEFITS: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FF00"/>
                </a:solidFill>
              </a:rPr>
              <a:t>Thousands of sensors (equivalent) per single cable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FF00"/>
                </a:solidFill>
              </a:rPr>
              <a:t>Multi-purpose usage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FF00"/>
                </a:solidFill>
              </a:rPr>
              <a:t>High-resolution temporal/spatial data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FF00"/>
                </a:solidFill>
              </a:rPr>
              <a:t>Low cost &amp; efficient (time, maintenance)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BDF1F2-870B-4830-9C25-C51E5F1C2816}"/>
              </a:ext>
            </a:extLst>
          </p:cNvPr>
          <p:cNvSpPr txBox="1"/>
          <p:nvPr/>
        </p:nvSpPr>
        <p:spPr>
          <a:xfrm>
            <a:off x="6249343" y="5407378"/>
            <a:ext cx="57733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FF00"/>
                </a:solidFill>
              </a:rPr>
              <a:t>Enable/facilitate (future) quantum-classical communication capacity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FF00"/>
                </a:solidFill>
              </a:rPr>
              <a:t>FO Cables may be manufactured in situ (using silica from lunar regolith)</a:t>
            </a:r>
          </a:p>
        </p:txBody>
      </p:sp>
    </p:spTree>
    <p:extLst>
      <p:ext uri="{BB962C8B-B14F-4D97-AF65-F5344CB8AC3E}">
        <p14:creationId xmlns:p14="http://schemas.microsoft.com/office/powerpoint/2010/main" val="3278706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35475C-0591-F8E9-AF3D-D167E8BDD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86462" y="-902064"/>
            <a:ext cx="6471468" cy="870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63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88A214-8461-BBE4-DF93-99A93791A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53" y="1557338"/>
            <a:ext cx="11835493" cy="32040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10B774-2E28-7B58-7A84-12A7A5CC4AC4}"/>
              </a:ext>
            </a:extLst>
          </p:cNvPr>
          <p:cNvSpPr txBox="1"/>
          <p:nvPr/>
        </p:nvSpPr>
        <p:spPr>
          <a:xfrm>
            <a:off x="2228850" y="5314950"/>
            <a:ext cx="75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Close-up Detail of Concept Design – </a:t>
            </a:r>
            <a:r>
              <a:rPr lang="en-US" sz="2800" dirty="0" err="1">
                <a:solidFill>
                  <a:srgbClr val="FFFF00"/>
                </a:solidFill>
              </a:rPr>
              <a:t>pLFO</a:t>
            </a:r>
            <a:r>
              <a:rPr lang="en-US" sz="2800" dirty="0">
                <a:solidFill>
                  <a:srgbClr val="FFFF00"/>
                </a:solidFill>
              </a:rPr>
              <a:t> Tech &amp; Rover-installed Apparatus</a:t>
            </a:r>
          </a:p>
        </p:txBody>
      </p:sp>
    </p:spTree>
    <p:extLst>
      <p:ext uri="{BB962C8B-B14F-4D97-AF65-F5344CB8AC3E}">
        <p14:creationId xmlns:p14="http://schemas.microsoft.com/office/powerpoint/2010/main" val="3444285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4DBB18-619A-23D5-EEEC-C733DD424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6" y="960792"/>
            <a:ext cx="4252910" cy="42529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3E4C93-53FA-7B8E-ACCE-6BE21C06E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050" y="1134005"/>
            <a:ext cx="6900864" cy="39290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88109C-BA64-F6EC-BC5F-DF139B4D1F0C}"/>
              </a:ext>
            </a:extLst>
          </p:cNvPr>
          <p:cNvSpPr txBox="1"/>
          <p:nvPr/>
        </p:nvSpPr>
        <p:spPr>
          <a:xfrm>
            <a:off x="438151" y="5610579"/>
            <a:ext cx="113248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             Special Case Usage of </a:t>
            </a:r>
            <a:r>
              <a:rPr lang="en-US" sz="2400" b="1" dirty="0" err="1">
                <a:solidFill>
                  <a:srgbClr val="FFFF00"/>
                </a:solidFill>
              </a:rPr>
              <a:t>pLFO</a:t>
            </a:r>
            <a:r>
              <a:rPr lang="en-US" sz="2400" b="1" dirty="0">
                <a:solidFill>
                  <a:srgbClr val="FFFF00"/>
                </a:solidFill>
              </a:rPr>
              <a:t> sensors : Unknown Lunar Fault Zone Detection</a:t>
            </a:r>
          </a:p>
          <a:p>
            <a:pPr algn="ctr"/>
            <a:r>
              <a:rPr lang="en-US" sz="2000" b="1" dirty="0">
                <a:solidFill>
                  <a:srgbClr val="FFFF00"/>
                </a:solidFill>
              </a:rPr>
              <a:t>(reference: Z. Zhan, CIT - 2021 </a:t>
            </a:r>
            <a:r>
              <a:rPr lang="en-US" sz="2000" b="1" i="1" dirty="0">
                <a:solidFill>
                  <a:srgbClr val="FFFF00"/>
                </a:solidFill>
              </a:rPr>
              <a:t>Science </a:t>
            </a:r>
            <a:r>
              <a:rPr lang="en-US" sz="2000" b="1" dirty="0">
                <a:solidFill>
                  <a:srgbClr val="FFFF00"/>
                </a:solidFill>
              </a:rPr>
              <a:t>feature</a:t>
            </a:r>
            <a:r>
              <a:rPr lang="en-US" sz="2000" b="1" i="1" dirty="0">
                <a:solidFill>
                  <a:srgbClr val="FFFF00"/>
                </a:solidFill>
              </a:rPr>
              <a:t> </a:t>
            </a:r>
            <a:r>
              <a:rPr lang="en-US" sz="2000" b="1" dirty="0">
                <a:solidFill>
                  <a:srgbClr val="FFFF00"/>
                </a:solidFill>
              </a:rPr>
              <a:t>article reference)</a:t>
            </a:r>
          </a:p>
        </p:txBody>
      </p:sp>
    </p:spTree>
    <p:extLst>
      <p:ext uri="{BB962C8B-B14F-4D97-AF65-F5344CB8AC3E}">
        <p14:creationId xmlns:p14="http://schemas.microsoft.com/office/powerpoint/2010/main" val="1943564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25353A-0BD1-E974-9830-AFB9811BA04A}"/>
              </a:ext>
            </a:extLst>
          </p:cNvPr>
          <p:cNvSpPr txBox="1"/>
          <p:nvPr/>
        </p:nvSpPr>
        <p:spPr>
          <a:xfrm>
            <a:off x="814388" y="228600"/>
            <a:ext cx="1081563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FF00"/>
                </a:solidFill>
              </a:rPr>
              <a:t>       Technical Challenges / Obstacles for implementation of </a:t>
            </a:r>
            <a:r>
              <a:rPr lang="en-US" sz="2800" b="1" dirty="0" err="1">
                <a:solidFill>
                  <a:srgbClr val="00FF00"/>
                </a:solidFill>
              </a:rPr>
              <a:t>pLFOs</a:t>
            </a:r>
            <a:r>
              <a:rPr lang="en-US" sz="2800" b="1" dirty="0">
                <a:solidFill>
                  <a:srgbClr val="00FF00"/>
                </a:solidFill>
              </a:rPr>
              <a:t>:</a:t>
            </a:r>
          </a:p>
          <a:p>
            <a:endParaRPr lang="en-US" sz="2000" dirty="0">
              <a:solidFill>
                <a:srgbClr val="00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FF00"/>
                </a:solidFill>
              </a:rPr>
              <a:t>Large Data sets – terabytes –&gt; petabytes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FF00"/>
              </a:solidFill>
            </a:endParaRPr>
          </a:p>
          <a:p>
            <a:r>
              <a:rPr lang="en-US" sz="2400" dirty="0">
                <a:solidFill>
                  <a:srgbClr val="00FF00"/>
                </a:solidFill>
              </a:rPr>
              <a:t>        Solutions:</a:t>
            </a:r>
          </a:p>
          <a:p>
            <a:r>
              <a:rPr lang="en-US" sz="2400" dirty="0">
                <a:solidFill>
                  <a:srgbClr val="00FF00"/>
                </a:solidFill>
              </a:rPr>
              <a:t>      - use of </a:t>
            </a:r>
            <a:r>
              <a:rPr lang="en-US" sz="2400" b="1" dirty="0">
                <a:solidFill>
                  <a:srgbClr val="00FF00"/>
                </a:solidFill>
              </a:rPr>
              <a:t>AI</a:t>
            </a:r>
            <a:r>
              <a:rPr lang="en-US" sz="2400" dirty="0">
                <a:solidFill>
                  <a:srgbClr val="00FF00"/>
                </a:solidFill>
              </a:rPr>
              <a:t>  for </a:t>
            </a:r>
            <a:r>
              <a:rPr lang="en-US" sz="2400" u="sng" dirty="0">
                <a:solidFill>
                  <a:srgbClr val="00FF00"/>
                </a:solidFill>
              </a:rPr>
              <a:t>pattern recognition</a:t>
            </a:r>
            <a:r>
              <a:rPr lang="en-US" sz="2400" dirty="0">
                <a:solidFill>
                  <a:srgbClr val="00FF00"/>
                </a:solidFill>
              </a:rPr>
              <a:t> – relevant data v. noise (or ‘baseline’ data)</a:t>
            </a:r>
          </a:p>
          <a:p>
            <a:r>
              <a:rPr lang="en-US" sz="2400" dirty="0">
                <a:solidFill>
                  <a:srgbClr val="00FF00"/>
                </a:solidFill>
              </a:rPr>
              <a:t>      - improved </a:t>
            </a:r>
            <a:r>
              <a:rPr lang="en-US" sz="2400" u="sng" dirty="0">
                <a:solidFill>
                  <a:srgbClr val="00FF00"/>
                </a:solidFill>
              </a:rPr>
              <a:t>software</a:t>
            </a:r>
            <a:r>
              <a:rPr lang="en-US" sz="2400" dirty="0">
                <a:solidFill>
                  <a:srgbClr val="00FF00"/>
                </a:solidFill>
              </a:rPr>
              <a:t> &gt; data compression, etc. and/or </a:t>
            </a:r>
            <a:r>
              <a:rPr lang="en-US" sz="2400" u="sng" dirty="0">
                <a:solidFill>
                  <a:srgbClr val="00FF00"/>
                </a:solidFill>
              </a:rPr>
              <a:t>dedicated servers </a:t>
            </a:r>
            <a:r>
              <a:rPr lang="en-US" sz="2400" dirty="0">
                <a:solidFill>
                  <a:srgbClr val="00FF00"/>
                </a:solidFill>
              </a:rPr>
              <a:t>at </a:t>
            </a:r>
          </a:p>
          <a:p>
            <a:r>
              <a:rPr lang="en-US" sz="2400" dirty="0">
                <a:solidFill>
                  <a:srgbClr val="00FF00"/>
                </a:solidFill>
              </a:rPr>
              <a:t>        Moonbase (or on Earth / ISS via satellite transmission relay)</a:t>
            </a:r>
          </a:p>
          <a:p>
            <a:endParaRPr lang="en-US" sz="2400" dirty="0">
              <a:solidFill>
                <a:srgbClr val="00FF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FF00"/>
                </a:solidFill>
              </a:rPr>
              <a:t> </a:t>
            </a:r>
            <a:r>
              <a:rPr lang="en-US" sz="2400" b="1" dirty="0">
                <a:solidFill>
                  <a:srgbClr val="00FF00"/>
                </a:solidFill>
              </a:rPr>
              <a:t>Weight of FO cables for extended distance deployment </a:t>
            </a:r>
            <a:r>
              <a:rPr lang="en-US" sz="2400" dirty="0">
                <a:solidFill>
                  <a:srgbClr val="00FF00"/>
                </a:solidFill>
              </a:rPr>
              <a:t>– transported via rovers (or other lunar utility vehicle) – probable lunar rover </a:t>
            </a:r>
            <a:r>
              <a:rPr lang="en-US" sz="2400" u="sng" dirty="0">
                <a:solidFill>
                  <a:srgbClr val="00FF00"/>
                </a:solidFill>
              </a:rPr>
              <a:t>power drain</a:t>
            </a:r>
          </a:p>
          <a:p>
            <a:endParaRPr lang="en-US" sz="2400" u="sng" dirty="0">
              <a:solidFill>
                <a:srgbClr val="00FF00"/>
              </a:solidFill>
            </a:endParaRPr>
          </a:p>
          <a:p>
            <a:r>
              <a:rPr lang="en-US" sz="2400" dirty="0">
                <a:solidFill>
                  <a:srgbClr val="00FF00"/>
                </a:solidFill>
              </a:rPr>
              <a:t>        Solutions:</a:t>
            </a:r>
            <a:endParaRPr lang="en-US" sz="2400" u="sng" dirty="0">
              <a:solidFill>
                <a:srgbClr val="00FF00"/>
              </a:solidFill>
            </a:endParaRPr>
          </a:p>
          <a:p>
            <a:r>
              <a:rPr lang="en-US" sz="2400" dirty="0">
                <a:solidFill>
                  <a:srgbClr val="00FF00"/>
                </a:solidFill>
              </a:rPr>
              <a:t>     - length limit / scaling -  multiple area/zone measurements with </a:t>
            </a:r>
            <a:r>
              <a:rPr lang="en-US" sz="2400" u="sng" dirty="0">
                <a:solidFill>
                  <a:srgbClr val="00FF00"/>
                </a:solidFill>
              </a:rPr>
              <a:t>same cable </a:t>
            </a:r>
            <a:r>
              <a:rPr lang="en-US" sz="2400" dirty="0">
                <a:solidFill>
                  <a:srgbClr val="00FF00"/>
                </a:solidFill>
              </a:rPr>
              <a:t>– </a:t>
            </a:r>
          </a:p>
          <a:p>
            <a:r>
              <a:rPr lang="en-US" sz="2400" dirty="0">
                <a:solidFill>
                  <a:srgbClr val="00FF00"/>
                </a:solidFill>
              </a:rPr>
              <a:t>       </a:t>
            </a:r>
            <a:r>
              <a:rPr lang="en-US" sz="2400" dirty="0">
                <a:solidFill>
                  <a:srgbClr val="FFFF00"/>
                </a:solidFill>
              </a:rPr>
              <a:t>D</a:t>
            </a:r>
            <a:r>
              <a:rPr lang="en-US" sz="2400" dirty="0">
                <a:solidFill>
                  <a:srgbClr val="00FF00"/>
                </a:solidFill>
              </a:rPr>
              <a:t>eploy,  </a:t>
            </a:r>
            <a:r>
              <a:rPr lang="en-US" sz="2400" dirty="0">
                <a:solidFill>
                  <a:srgbClr val="FFFF00"/>
                </a:solidFill>
              </a:rPr>
              <a:t>R</a:t>
            </a:r>
            <a:r>
              <a:rPr lang="en-US" sz="2400" dirty="0">
                <a:solidFill>
                  <a:srgbClr val="00FF00"/>
                </a:solidFill>
              </a:rPr>
              <a:t>etrieve,  </a:t>
            </a:r>
            <a:r>
              <a:rPr lang="en-US" sz="2400" dirty="0">
                <a:solidFill>
                  <a:srgbClr val="FFFF00"/>
                </a:solidFill>
              </a:rPr>
              <a:t>R</a:t>
            </a:r>
            <a:r>
              <a:rPr lang="en-US" sz="2400" dirty="0">
                <a:solidFill>
                  <a:srgbClr val="00FF00"/>
                </a:solidFill>
              </a:rPr>
              <a:t>e-</a:t>
            </a:r>
            <a:r>
              <a:rPr lang="en-US" sz="2400" dirty="0">
                <a:solidFill>
                  <a:srgbClr val="FFFF00"/>
                </a:solidFill>
              </a:rPr>
              <a:t>D</a:t>
            </a:r>
            <a:r>
              <a:rPr lang="en-US" sz="2400" dirty="0">
                <a:solidFill>
                  <a:srgbClr val="00FF00"/>
                </a:solidFill>
              </a:rPr>
              <a:t>eploy (</a:t>
            </a:r>
            <a:r>
              <a:rPr lang="en-US" sz="2400" dirty="0">
                <a:solidFill>
                  <a:srgbClr val="FFFF00"/>
                </a:solidFill>
              </a:rPr>
              <a:t>DR-RD</a:t>
            </a:r>
            <a:r>
              <a:rPr lang="en-US" sz="2400" dirty="0">
                <a:solidFill>
                  <a:srgbClr val="00FF00"/>
                </a:solidFill>
              </a:rPr>
              <a:t>) – </a:t>
            </a:r>
            <a:r>
              <a:rPr lang="en-US" sz="2400" u="sng" dirty="0">
                <a:solidFill>
                  <a:srgbClr val="00FF00"/>
                </a:solidFill>
              </a:rPr>
              <a:t>targeted deployment </a:t>
            </a:r>
            <a:r>
              <a:rPr lang="en-US" sz="2400" dirty="0">
                <a:solidFill>
                  <a:srgbClr val="00FF00"/>
                </a:solidFill>
              </a:rPr>
              <a:t>for more efficient </a:t>
            </a:r>
          </a:p>
          <a:p>
            <a:r>
              <a:rPr lang="en-US" sz="2400" dirty="0">
                <a:solidFill>
                  <a:srgbClr val="00FF00"/>
                </a:solidFill>
              </a:rPr>
              <a:t>       detection/monitoring</a:t>
            </a:r>
          </a:p>
          <a:p>
            <a:r>
              <a:rPr lang="en-US" sz="2400" dirty="0">
                <a:solidFill>
                  <a:srgbClr val="00FF00"/>
                </a:solidFill>
              </a:rPr>
              <a:t>     - use of </a:t>
            </a:r>
            <a:r>
              <a:rPr lang="en-US" sz="2400" u="sng" dirty="0">
                <a:solidFill>
                  <a:srgbClr val="00FF00"/>
                </a:solidFill>
              </a:rPr>
              <a:t>rover teams</a:t>
            </a:r>
            <a:r>
              <a:rPr lang="en-US" sz="2400" dirty="0">
                <a:solidFill>
                  <a:srgbClr val="00FF00"/>
                </a:solidFill>
              </a:rPr>
              <a:t> (2 or more rovers, with shorter cable units, per zone)</a:t>
            </a:r>
          </a:p>
        </p:txBody>
      </p:sp>
    </p:spTree>
    <p:extLst>
      <p:ext uri="{BB962C8B-B14F-4D97-AF65-F5344CB8AC3E}">
        <p14:creationId xmlns:p14="http://schemas.microsoft.com/office/powerpoint/2010/main" val="1967559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317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  Implementation of Mobile (Pulsed-Laser) Fiber-Optic Sensors for High-Res Lunar Seismicity and Sub-Surface Resource Detection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M. Ricciardi</dc:creator>
  <cp:lastModifiedBy>M. Ricciardi</cp:lastModifiedBy>
  <cp:revision>22</cp:revision>
  <dcterms:created xsi:type="dcterms:W3CDTF">2024-10-20T19:31:08Z</dcterms:created>
  <dcterms:modified xsi:type="dcterms:W3CDTF">2024-10-20T22:19:11Z</dcterms:modified>
</cp:coreProperties>
</file>